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5143500" cx="9144000"/>
  <p:notesSz cx="6858000" cy="9144000"/>
  <p:embeddedFontLst>
    <p:embeddedFont>
      <p:font typeface="Average"/>
      <p:regular r:id="rId39"/>
    </p:embeddedFont>
    <p:embeddedFont>
      <p:font typeface="Oswald"/>
      <p:regular r:id="rId40"/>
      <p:bold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swald-regular.fntdata"/><Relationship Id="rId20" Type="http://schemas.openxmlformats.org/officeDocument/2006/relationships/slide" Target="slides/slide15.xml"/><Relationship Id="rId41" Type="http://schemas.openxmlformats.org/officeDocument/2006/relationships/font" Target="fonts/Oswald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Average-regular.fntdata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90c317f8a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90c317f8a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a6bd883d0b_4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a6bd883d0b_4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a96f1a885e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a96f1a885e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90c317f8a8_3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90c317f8a8_3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90c317f8a8_3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90c317f8a8_3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a78f6da04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a78f6da04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90c317f8a8_5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90c317f8a8_5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a6bd883d0b_4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a6bd883d0b_4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aa0ad96e6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aa0ad96e6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90c317f8a8_3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90c317f8a8_3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a66ccd517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a66ccd517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a24b4591a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a24b4591a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a96f1a885e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a96f1a885e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a6bd883d0b_4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a6bd883d0b_4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a6bd883d0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a6bd883d0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a6bd883d0b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a6bd883d0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a6bd883d0b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a6bd883d0b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a6bd883d0b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a6bd883d0b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90c317f8a8_3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90c317f8a8_3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a6bd883d0b_4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a6bd883d0b_4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aa0ad96e67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aa0ad96e6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a9962dfc8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a9962dfc8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aa396e48f5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aa396e48f5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89ccfb642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89ccfb642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aa61e598a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aa61e598a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aa396e48f5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aa396e48f5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7003b97cc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7003b97cc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7003b97cc3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7003b97cc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7003b97cc3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7003b97cc3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7003b97cc3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7003b97cc3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90c317f8a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90c317f8a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90c317f8a8_3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90c317f8a8_3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19.png"/><Relationship Id="rId5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gif"/><Relationship Id="rId4" Type="http://schemas.openxmlformats.org/officeDocument/2006/relationships/image" Target="../media/image24.gif"/><Relationship Id="rId5" Type="http://schemas.openxmlformats.org/officeDocument/2006/relationships/image" Target="../media/image25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32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Relationship Id="rId4" Type="http://schemas.openxmlformats.org/officeDocument/2006/relationships/image" Target="../media/image54.jpg"/><Relationship Id="rId5" Type="http://schemas.openxmlformats.org/officeDocument/2006/relationships/image" Target="../media/image32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Relationship Id="rId4" Type="http://schemas.openxmlformats.org/officeDocument/2006/relationships/image" Target="../media/image32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1.gif"/><Relationship Id="rId4" Type="http://schemas.openxmlformats.org/officeDocument/2006/relationships/image" Target="../media/image32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7.jpg"/><Relationship Id="rId4" Type="http://schemas.openxmlformats.org/officeDocument/2006/relationships/image" Target="../media/image4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1.jpg"/><Relationship Id="rId4" Type="http://schemas.openxmlformats.org/officeDocument/2006/relationships/image" Target="../media/image12.png"/><Relationship Id="rId5" Type="http://schemas.openxmlformats.org/officeDocument/2006/relationships/image" Target="../media/image5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Relationship Id="rId4" Type="http://schemas.openxmlformats.org/officeDocument/2006/relationships/image" Target="../media/image33.png"/><Relationship Id="rId5" Type="http://schemas.openxmlformats.org/officeDocument/2006/relationships/image" Target="../media/image11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png"/><Relationship Id="rId4" Type="http://schemas.openxmlformats.org/officeDocument/2006/relationships/image" Target="../media/image39.png"/><Relationship Id="rId5" Type="http://schemas.openxmlformats.org/officeDocument/2006/relationships/image" Target="../media/image3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.gif"/><Relationship Id="rId4" Type="http://schemas.openxmlformats.org/officeDocument/2006/relationships/image" Target="../media/image6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gif"/><Relationship Id="rId4" Type="http://schemas.openxmlformats.org/officeDocument/2006/relationships/image" Target="../media/image11.gif"/><Relationship Id="rId5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9.png"/><Relationship Id="rId4" Type="http://schemas.openxmlformats.org/officeDocument/2006/relationships/image" Target="../media/image48.jpg"/><Relationship Id="rId5" Type="http://schemas.openxmlformats.org/officeDocument/2006/relationships/hyperlink" Target="https://academia.gal/dicionario/-/termo/estr%C3%B3bilo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8.jpg"/><Relationship Id="rId4" Type="http://schemas.openxmlformats.org/officeDocument/2006/relationships/image" Target="../media/image5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2.png"/><Relationship Id="rId4" Type="http://schemas.openxmlformats.org/officeDocument/2006/relationships/image" Target="../media/image52.jpg"/><Relationship Id="rId5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1.png"/><Relationship Id="rId5" Type="http://schemas.openxmlformats.org/officeDocument/2006/relationships/image" Target="../media/image25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9.png"/><Relationship Id="rId5" Type="http://schemas.openxmlformats.org/officeDocument/2006/relationships/image" Target="../media/image25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5" Type="http://schemas.openxmlformats.org/officeDocument/2006/relationships/image" Target="../media/image25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25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24.gif"/><Relationship Id="rId5" Type="http://schemas.openxmlformats.org/officeDocument/2006/relationships/image" Target="../media/image25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53.gif"/><Relationship Id="rId5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54275" y="108525"/>
            <a:ext cx="9089700" cy="24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7800"/>
              <a:t>ESTR</a:t>
            </a:r>
            <a:r>
              <a:rPr lang="es-419" sz="7800"/>
              <a:t>ÓBILO</a:t>
            </a:r>
            <a:endParaRPr sz="7800"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684825" y="1994225"/>
            <a:ext cx="5338800" cy="29688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Cloe L</a:t>
            </a:r>
            <a:r>
              <a:rPr lang="es-419"/>
              <a:t>ópez García, Rubén Sánchez Díez, Martín Seoane Santos, Sebastián Mendoza Monasterios y Álvaro Filgueiras Gómez.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1º Bacharelato, 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IES Ramón Menéndez Pidal (A Coruña)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/>
              <a:t>Prof. Mª Paz Freire Campo.</a:t>
            </a:r>
            <a:endParaRPr sz="1500"/>
          </a:p>
        </p:txBody>
      </p:sp>
      <p:pic>
        <p:nvPicPr>
          <p:cNvPr id="61" name="Google Shape;61;p13" title="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5575" y="1444425"/>
            <a:ext cx="5215375" cy="391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 </a:t>
            </a:r>
            <a:endParaRPr/>
          </a:p>
        </p:txBody>
      </p:sp>
      <p:sp>
        <p:nvSpPr>
          <p:cNvPr id="150" name="Google Shape;150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-419"/>
              <a:t> </a:t>
            </a:r>
            <a:endParaRPr/>
          </a:p>
        </p:txBody>
      </p:sp>
      <p:sp>
        <p:nvSpPr>
          <p:cNvPr id="151" name="Google Shape;151;p2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152" name="Google Shape;152;p22" title="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4875" y="1747025"/>
            <a:ext cx="4181000" cy="313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 title="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68952" y="445025"/>
            <a:ext cx="4552570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 title="cloemedio hueco sf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40473" y="1068186"/>
            <a:ext cx="4777175" cy="358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 </a:t>
            </a:r>
            <a:endParaRPr/>
          </a:p>
        </p:txBody>
      </p:sp>
      <p:sp>
        <p:nvSpPr>
          <p:cNvPr id="160" name="Google Shape;160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-419"/>
              <a:t> </a:t>
            </a:r>
            <a:endParaRPr/>
          </a:p>
        </p:txBody>
      </p:sp>
      <p:sp>
        <p:nvSpPr>
          <p:cNvPr id="161" name="Google Shape;161;p2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162" name="Google Shape;162;p23" title="cloehueco1.gif"/>
          <p:cNvPicPr preferRelativeResize="0"/>
          <p:nvPr/>
        </p:nvPicPr>
        <p:blipFill rotWithShape="1">
          <a:blip r:embed="rId3">
            <a:alphaModFix/>
          </a:blip>
          <a:srcRect b="2638" l="18443" r="22704" t="3446"/>
          <a:stretch/>
        </p:blipFill>
        <p:spPr>
          <a:xfrm>
            <a:off x="5968675" y="1290612"/>
            <a:ext cx="2863626" cy="25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3" title="cloehueco3.gif"/>
          <p:cNvPicPr preferRelativeResize="0"/>
          <p:nvPr/>
        </p:nvPicPr>
        <p:blipFill rotWithShape="1">
          <a:blip r:embed="rId4">
            <a:alphaModFix/>
          </a:blip>
          <a:srcRect b="0" l="15868" r="23700" t="0"/>
          <a:stretch/>
        </p:blipFill>
        <p:spPr>
          <a:xfrm>
            <a:off x="3191250" y="1290600"/>
            <a:ext cx="2761507" cy="25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 title="estrobilorosa.gif"/>
          <p:cNvPicPr preferRelativeResize="0"/>
          <p:nvPr/>
        </p:nvPicPr>
        <p:blipFill rotWithShape="1">
          <a:blip r:embed="rId5">
            <a:alphaModFix/>
          </a:blip>
          <a:srcRect b="0" l="6264" r="31831" t="0"/>
          <a:stretch/>
        </p:blipFill>
        <p:spPr>
          <a:xfrm>
            <a:off x="327625" y="1274863"/>
            <a:ext cx="2863626" cy="2593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1.2.1. </a:t>
            </a:r>
            <a:r>
              <a:rPr lang="es-419"/>
              <a:t>Proceso en BlocksCAD_Rubén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 </a:t>
            </a:r>
            <a:endParaRPr/>
          </a:p>
        </p:txBody>
      </p:sp>
      <p:sp>
        <p:nvSpPr>
          <p:cNvPr id="170" name="Google Shape;170;p2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171" name="Google Shape;17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600" y="1360675"/>
            <a:ext cx="4558150" cy="34164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172" name="Google Shape;172;p24"/>
          <p:cNvSpPr txBox="1"/>
          <p:nvPr/>
        </p:nvSpPr>
        <p:spPr>
          <a:xfrm>
            <a:off x="5708750" y="1360675"/>
            <a:ext cx="2670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200">
                <a:solidFill>
                  <a:schemeClr val="accent3"/>
                </a:solidFill>
                <a:highlight>
                  <a:srgbClr val="37474F"/>
                </a:highlight>
                <a:latin typeface="Average"/>
                <a:ea typeface="Average"/>
                <a:cs typeface="Average"/>
                <a:sym typeface="Average"/>
              </a:rPr>
              <a:t>Este </a:t>
            </a:r>
            <a:r>
              <a:rPr lang="es-419" sz="2200">
                <a:solidFill>
                  <a:schemeClr val="accent3"/>
                </a:solidFill>
                <a:highlight>
                  <a:srgbClr val="37474F"/>
                </a:highlight>
                <a:latin typeface="Average"/>
                <a:ea typeface="Average"/>
                <a:cs typeface="Average"/>
                <a:sym typeface="Average"/>
              </a:rPr>
              <a:t>é</a:t>
            </a:r>
            <a:r>
              <a:rPr lang="es-419" sz="2200">
                <a:solidFill>
                  <a:schemeClr val="accent3"/>
                </a:solidFill>
                <a:highlight>
                  <a:srgbClr val="37474F"/>
                </a:highlight>
                <a:latin typeface="Average"/>
                <a:ea typeface="Average"/>
                <a:cs typeface="Average"/>
                <a:sym typeface="Average"/>
              </a:rPr>
              <a:t> o modelo do poliedro principal sen ningunha modificación.</a:t>
            </a:r>
            <a:endParaRPr sz="2200">
              <a:solidFill>
                <a:schemeClr val="accent3"/>
              </a:solidFill>
              <a:highlight>
                <a:srgbClr val="37474F"/>
              </a:highlight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73" name="Google Shape;173;p24" title="carillasRuben.gif"/>
          <p:cNvPicPr preferRelativeResize="0"/>
          <p:nvPr/>
        </p:nvPicPr>
        <p:blipFill rotWithShape="1">
          <a:blip r:embed="rId4">
            <a:alphaModFix/>
          </a:blip>
          <a:srcRect b="0" l="13818" r="21881" t="0"/>
          <a:stretch/>
        </p:blipFill>
        <p:spPr>
          <a:xfrm>
            <a:off x="7918900" y="410237"/>
            <a:ext cx="736525" cy="64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1.</a:t>
            </a:r>
            <a:r>
              <a:rPr lang="es-419"/>
              <a:t>2.2. </a:t>
            </a:r>
            <a:r>
              <a:rPr lang="es-419"/>
              <a:t>Proceso en BlocksCAD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5"/>
          <p:cNvSpPr txBox="1"/>
          <p:nvPr>
            <p:ph idx="1" type="body"/>
          </p:nvPr>
        </p:nvSpPr>
        <p:spPr>
          <a:xfrm>
            <a:off x="311700" y="1152475"/>
            <a:ext cx="418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38100" marR="381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200">
                <a:highlight>
                  <a:srgbClr val="37474F"/>
                </a:highlight>
              </a:rPr>
              <a:t>Este é o modelo </a:t>
            </a:r>
            <a:r>
              <a:rPr lang="es-419" sz="2200">
                <a:highlight>
                  <a:srgbClr val="37474F"/>
                </a:highlight>
              </a:rPr>
              <a:t>principal,</a:t>
            </a:r>
            <a:r>
              <a:rPr lang="es-419" sz="2200">
                <a:highlight>
                  <a:srgbClr val="37474F"/>
                </a:highlight>
              </a:rPr>
              <a:t> pero oco para que só queden as caras de fóra.</a:t>
            </a:r>
            <a:endParaRPr sz="2200">
              <a:highlight>
                <a:srgbClr val="37474F"/>
              </a:highlight>
            </a:endParaRPr>
          </a:p>
          <a:p>
            <a:pPr indent="0" lvl="0" marL="0" rtl="0" algn="l">
              <a:spcBef>
                <a:spcPts val="6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181" name="Google Shape;18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5777" y="1236675"/>
            <a:ext cx="3690875" cy="301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5" title="IMG_20251007_21382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9075" y="2163475"/>
            <a:ext cx="3356698" cy="2517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5" title="carillasRuben.gif"/>
          <p:cNvPicPr preferRelativeResize="0"/>
          <p:nvPr/>
        </p:nvPicPr>
        <p:blipFill rotWithShape="1">
          <a:blip r:embed="rId5">
            <a:alphaModFix/>
          </a:blip>
          <a:srcRect b="0" l="13818" r="21881" t="0"/>
          <a:stretch/>
        </p:blipFill>
        <p:spPr>
          <a:xfrm>
            <a:off x="7918900" y="410237"/>
            <a:ext cx="736525" cy="64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1.</a:t>
            </a:r>
            <a:r>
              <a:rPr lang="es-419"/>
              <a:t>2.3. Proceso en BlocksCAD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6"/>
          <p:cNvSpPr txBox="1"/>
          <p:nvPr>
            <p:ph idx="1" type="body"/>
          </p:nvPr>
        </p:nvSpPr>
        <p:spPr>
          <a:xfrm>
            <a:off x="311700" y="1152475"/>
            <a:ext cx="2898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-419" sz="2200"/>
              <a:t>Estos son os bloques que empreguei nos que primero fixen a estrutura principal e logo a fixen cunhas dimensións un pouco mais pequenas para restalo á outra e que quede hoco. </a:t>
            </a:r>
            <a:r>
              <a:rPr lang="es-419"/>
              <a:t> </a:t>
            </a:r>
            <a:endParaRPr/>
          </a:p>
        </p:txBody>
      </p:sp>
      <p:sp>
        <p:nvSpPr>
          <p:cNvPr id="190" name="Google Shape;190;p2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191" name="Google Shape;191;p26"/>
          <p:cNvPicPr preferRelativeResize="0"/>
          <p:nvPr/>
        </p:nvPicPr>
        <p:blipFill rotWithShape="1">
          <a:blip r:embed="rId3">
            <a:alphaModFix/>
          </a:blip>
          <a:srcRect b="-11681" l="0" r="0" t="0"/>
          <a:stretch/>
        </p:blipFill>
        <p:spPr>
          <a:xfrm>
            <a:off x="3210050" y="1152475"/>
            <a:ext cx="5781700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6" title="carillasRuben.gif"/>
          <p:cNvPicPr preferRelativeResize="0"/>
          <p:nvPr/>
        </p:nvPicPr>
        <p:blipFill rotWithShape="1">
          <a:blip r:embed="rId4">
            <a:alphaModFix/>
          </a:blip>
          <a:srcRect b="0" l="13818" r="21881" t="0"/>
          <a:stretch/>
        </p:blipFill>
        <p:spPr>
          <a:xfrm>
            <a:off x="7918900" y="410237"/>
            <a:ext cx="736525" cy="64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2.3-Proceso en BlocksCAD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199" name="Google Shape;199;p27" title="Copia de poliedrosaltando.gif"/>
          <p:cNvPicPr preferRelativeResize="0"/>
          <p:nvPr/>
        </p:nvPicPr>
        <p:blipFill rotWithShape="1">
          <a:blip r:embed="rId3">
            <a:alphaModFix/>
          </a:blip>
          <a:srcRect b="0" l="26266" r="5188" t="0"/>
          <a:stretch/>
        </p:blipFill>
        <p:spPr>
          <a:xfrm>
            <a:off x="2029300" y="2637800"/>
            <a:ext cx="2224975" cy="1820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7"/>
          <p:cNvSpPr txBox="1"/>
          <p:nvPr/>
        </p:nvSpPr>
        <p:spPr>
          <a:xfrm>
            <a:off x="554575" y="1187150"/>
            <a:ext cx="3514800" cy="29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2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Estas son animacións (en Sketchfab) nas que se ve como quedóu ao final.</a:t>
            </a:r>
            <a:endParaRPr sz="22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01" name="Google Shape;201;p27" title="carillasRuben.gif"/>
          <p:cNvPicPr preferRelativeResize="0"/>
          <p:nvPr/>
        </p:nvPicPr>
        <p:blipFill rotWithShape="1">
          <a:blip r:embed="rId4">
            <a:alphaModFix/>
          </a:blip>
          <a:srcRect b="0" l="13818" r="21881" t="0"/>
          <a:stretch/>
        </p:blipFill>
        <p:spPr>
          <a:xfrm>
            <a:off x="4470150" y="1114300"/>
            <a:ext cx="3862249" cy="336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1.</a:t>
            </a:r>
            <a:r>
              <a:rPr lang="es-419"/>
              <a:t>2.4. Proceso en BlocksCAD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-419" sz="2200"/>
              <a:t>Estas son fotos do resultado final.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208" name="Google Shape;208;p2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209" name="Google Shape;209;p28" title="Copia de IMG_20251011_15394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5300" y="2113950"/>
            <a:ext cx="3273226" cy="245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8" title="IMG_20251007_21382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4375" y="1484200"/>
            <a:ext cx="4112901" cy="3084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217" name="Google Shape;217;p2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218" name="Google Shape;218;p29" title="IMG_20251126_104155.jpg"/>
          <p:cNvPicPr preferRelativeResize="0"/>
          <p:nvPr/>
        </p:nvPicPr>
        <p:blipFill rotWithShape="1">
          <a:blip r:embed="rId3">
            <a:alphaModFix/>
          </a:blip>
          <a:srcRect b="0" l="9725" r="9636" t="0"/>
          <a:stretch/>
        </p:blipFill>
        <p:spPr>
          <a:xfrm>
            <a:off x="5114425" y="1152475"/>
            <a:ext cx="3228826" cy="30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9" title="IMG20251126101358.jpg"/>
          <p:cNvPicPr preferRelativeResize="0"/>
          <p:nvPr/>
        </p:nvPicPr>
        <p:blipFill rotWithShape="1">
          <a:blip r:embed="rId4">
            <a:alphaModFix/>
          </a:blip>
          <a:srcRect b="-5848" l="11724" r="20423" t="24501"/>
          <a:stretch/>
        </p:blipFill>
        <p:spPr>
          <a:xfrm>
            <a:off x="518350" y="621550"/>
            <a:ext cx="4337777" cy="390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1.3.1. </a:t>
            </a:r>
            <a:r>
              <a:rPr lang="es-419"/>
              <a:t>Proceso en BlocksCAD_Martín</a:t>
            </a:r>
            <a:endParaRPr/>
          </a:p>
        </p:txBody>
      </p:sp>
      <p:sp>
        <p:nvSpPr>
          <p:cNvPr id="225" name="Google Shape;225;p30"/>
          <p:cNvSpPr txBox="1"/>
          <p:nvPr>
            <p:ph idx="1" type="body"/>
          </p:nvPr>
        </p:nvSpPr>
        <p:spPr>
          <a:xfrm>
            <a:off x="311700" y="1152475"/>
            <a:ext cx="4862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200"/>
              <a:t>Este e o poliedro que deseñei, no que se poden ver os elementos que o forman, os </a:t>
            </a:r>
            <a:r>
              <a:rPr lang="es-419" sz="2200"/>
              <a:t>hexágonos,</a:t>
            </a:r>
            <a:r>
              <a:rPr lang="es-419" sz="2200"/>
              <a:t> en cor amarela, e os cadrados, en cor rosa, </a:t>
            </a:r>
            <a:r>
              <a:rPr lang="es-419" sz="2200"/>
              <a:t>tamén</a:t>
            </a:r>
            <a:r>
              <a:rPr lang="es-419" sz="2200"/>
              <a:t> se pode apreciar que se forman </a:t>
            </a:r>
            <a:r>
              <a:rPr lang="es-419" sz="2200"/>
              <a:t>triángulos</a:t>
            </a:r>
            <a:r>
              <a:rPr lang="es-419" sz="2200"/>
              <a:t>  entre os outros dous elementos.</a:t>
            </a:r>
            <a:endParaRPr sz="2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2200"/>
              <a:t>Estes </a:t>
            </a:r>
            <a:r>
              <a:rPr lang="es-419" sz="2200"/>
              <a:t>elementos</a:t>
            </a:r>
            <a:r>
              <a:rPr lang="es-419" sz="2200"/>
              <a:t> son os que lle dan esa forma tan </a:t>
            </a:r>
            <a:r>
              <a:rPr lang="es-419" sz="2200"/>
              <a:t>característica</a:t>
            </a:r>
            <a:r>
              <a:rPr lang="es-419" sz="2200"/>
              <a:t> ao poliedro</a:t>
            </a:r>
            <a:endParaRPr sz="2200"/>
          </a:p>
        </p:txBody>
      </p:sp>
      <p:pic>
        <p:nvPicPr>
          <p:cNvPr id="226" name="Google Shape;22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9296" y="1152475"/>
            <a:ext cx="3473005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228" name="Google Shape;228;p30" title="IMG20251113115211-removebg-preview.png"/>
          <p:cNvPicPr preferRelativeResize="0"/>
          <p:nvPr/>
        </p:nvPicPr>
        <p:blipFill rotWithShape="1">
          <a:blip r:embed="rId4">
            <a:alphaModFix/>
          </a:blip>
          <a:srcRect b="18597" l="19596" r="24011" t="8585"/>
          <a:stretch/>
        </p:blipFill>
        <p:spPr>
          <a:xfrm>
            <a:off x="7700925" y="545300"/>
            <a:ext cx="789324" cy="76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1.</a:t>
            </a:r>
            <a:r>
              <a:rPr lang="es-419"/>
              <a:t>3.2. Proceso</a:t>
            </a:r>
            <a:r>
              <a:rPr lang="es-419"/>
              <a:t> en BlocksCAD_Martín</a:t>
            </a:r>
            <a:endParaRPr/>
          </a:p>
        </p:txBody>
      </p:sp>
      <p:sp>
        <p:nvSpPr>
          <p:cNvPr id="234" name="Google Shape;234;p31"/>
          <p:cNvSpPr txBox="1"/>
          <p:nvPr>
            <p:ph idx="1" type="body"/>
          </p:nvPr>
        </p:nvSpPr>
        <p:spPr>
          <a:xfrm>
            <a:off x="311700" y="1152475"/>
            <a:ext cx="3004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200"/>
              <a:t>Estes son os bloques que utilicei para facer o modelo, no que puxen </a:t>
            </a:r>
            <a:r>
              <a:rPr lang="es-419" sz="2200"/>
              <a:t>hexágonos</a:t>
            </a:r>
            <a:r>
              <a:rPr lang="es-419" sz="2200"/>
              <a:t> de forma que se xuntaran os </a:t>
            </a:r>
            <a:r>
              <a:rPr lang="es-419" sz="2200"/>
              <a:t>vértices</a:t>
            </a:r>
            <a:r>
              <a:rPr lang="es-419" sz="2200"/>
              <a:t>, modificando a </a:t>
            </a:r>
            <a:r>
              <a:rPr lang="es-419" sz="2200"/>
              <a:t>súa</a:t>
            </a:r>
            <a:r>
              <a:rPr lang="es-419" sz="2200"/>
              <a:t> posición e tamaño.</a:t>
            </a:r>
            <a:endParaRPr sz="2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235" name="Google Shape;235;p3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236" name="Google Shape;236;p31"/>
          <p:cNvPicPr preferRelativeResize="0"/>
          <p:nvPr/>
        </p:nvPicPr>
        <p:blipFill rotWithShape="1">
          <a:blip r:embed="rId3">
            <a:alphaModFix/>
          </a:blip>
          <a:srcRect b="0" l="0" r="39194" t="0"/>
          <a:stretch/>
        </p:blipFill>
        <p:spPr>
          <a:xfrm>
            <a:off x="3960826" y="1025475"/>
            <a:ext cx="4702852" cy="367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1" title="IMG20251113115211-removebg-preview.png"/>
          <p:cNvPicPr preferRelativeResize="0"/>
          <p:nvPr/>
        </p:nvPicPr>
        <p:blipFill rotWithShape="1">
          <a:blip r:embed="rId4">
            <a:alphaModFix/>
          </a:blip>
          <a:srcRect b="18597" l="19596" r="24011" t="8585"/>
          <a:stretch/>
        </p:blipFill>
        <p:spPr>
          <a:xfrm>
            <a:off x="7700925" y="545300"/>
            <a:ext cx="789324" cy="76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ctrTitle"/>
          </p:nvPr>
        </p:nvSpPr>
        <p:spPr>
          <a:xfrm>
            <a:off x="311700" y="-245775"/>
            <a:ext cx="8520600" cy="165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Índice</a:t>
            </a:r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4170000" y="2698225"/>
            <a:ext cx="904500" cy="3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68" name="Google Shape;68;p14"/>
          <p:cNvSpPr txBox="1"/>
          <p:nvPr>
            <p:ph idx="1" type="subTitle"/>
          </p:nvPr>
        </p:nvSpPr>
        <p:spPr>
          <a:xfrm>
            <a:off x="311700" y="1192875"/>
            <a:ext cx="8520600" cy="360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s-419" sz="2400"/>
              <a:t>Proceso de </a:t>
            </a:r>
            <a:r>
              <a:rPr lang="es-419" sz="2400"/>
              <a:t>construcción</a:t>
            </a:r>
            <a:r>
              <a:rPr lang="es-419" sz="2400"/>
              <a:t>: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/>
              <a:t>1.1. Cloe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/>
              <a:t>1.2. Rub</a:t>
            </a:r>
            <a:r>
              <a:rPr lang="es-419" sz="2400"/>
              <a:t>é</a:t>
            </a:r>
            <a:r>
              <a:rPr lang="es-419" sz="2400"/>
              <a:t>n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/>
              <a:t>1.3. Mart</a:t>
            </a:r>
            <a:r>
              <a:rPr lang="es-419" sz="2400"/>
              <a:t>ín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/>
              <a:t>1.4. Sebasti</a:t>
            </a:r>
            <a:r>
              <a:rPr lang="es-419" sz="2400"/>
              <a:t>án</a:t>
            </a:r>
            <a:endParaRPr sz="2400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s-419" sz="2400"/>
              <a:t>Xustificación do nome</a:t>
            </a:r>
            <a:endParaRPr sz="2400"/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s-419" sz="2400"/>
              <a:t>Problemas na construcción.</a:t>
            </a:r>
            <a:endParaRPr sz="2400"/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s-419" sz="2400"/>
              <a:t>Tipo de Poliedro.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69" name="Google Shape;69;p14" title="IMG20251113115211-removebg-preview.png"/>
          <p:cNvPicPr preferRelativeResize="0"/>
          <p:nvPr/>
        </p:nvPicPr>
        <p:blipFill rotWithShape="1">
          <a:blip r:embed="rId3">
            <a:alphaModFix/>
          </a:blip>
          <a:srcRect b="0" l="21054" r="0" t="0"/>
          <a:stretch/>
        </p:blipFill>
        <p:spPr>
          <a:xfrm>
            <a:off x="6098000" y="1480125"/>
            <a:ext cx="3221726" cy="30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 title="2.png"/>
          <p:cNvPicPr preferRelativeResize="0"/>
          <p:nvPr/>
        </p:nvPicPr>
        <p:blipFill rotWithShape="1">
          <a:blip r:embed="rId4">
            <a:alphaModFix/>
          </a:blip>
          <a:srcRect b="0" l="0" r="22738" t="0"/>
          <a:stretch/>
        </p:blipFill>
        <p:spPr>
          <a:xfrm>
            <a:off x="238850" y="1868750"/>
            <a:ext cx="2577700" cy="250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1.3.3. Proceso en BlocksCAD_Martín</a:t>
            </a:r>
            <a:endParaRPr/>
          </a:p>
        </p:txBody>
      </p:sp>
      <p:sp>
        <p:nvSpPr>
          <p:cNvPr id="243" name="Google Shape;243;p32"/>
          <p:cNvSpPr txBox="1"/>
          <p:nvPr>
            <p:ph idx="1" type="body"/>
          </p:nvPr>
        </p:nvSpPr>
        <p:spPr>
          <a:xfrm>
            <a:off x="681375" y="1152475"/>
            <a:ext cx="3473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2200"/>
              <a:t>Tamén tiven que ter en conta que había cadrados de por medio e tiven que axustar os hexágonos e os cadrados para que os vértices quedaran xuntos. </a:t>
            </a:r>
            <a:endParaRPr sz="2200"/>
          </a:p>
        </p:txBody>
      </p:sp>
      <p:sp>
        <p:nvSpPr>
          <p:cNvPr id="244" name="Google Shape;244;p3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245" name="Google Shape;245;p32"/>
          <p:cNvPicPr preferRelativeResize="0"/>
          <p:nvPr/>
        </p:nvPicPr>
        <p:blipFill rotWithShape="1">
          <a:blip r:embed="rId3">
            <a:alphaModFix/>
          </a:blip>
          <a:srcRect b="26375" l="0" r="69792" t="26057"/>
          <a:stretch/>
        </p:blipFill>
        <p:spPr>
          <a:xfrm>
            <a:off x="4711375" y="1289900"/>
            <a:ext cx="3688700" cy="2756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2" title="IMG20251113115211-removebg-preview.png"/>
          <p:cNvPicPr preferRelativeResize="0"/>
          <p:nvPr/>
        </p:nvPicPr>
        <p:blipFill rotWithShape="1">
          <a:blip r:embed="rId4">
            <a:alphaModFix/>
          </a:blip>
          <a:srcRect b="18597" l="19596" r="24011" t="8585"/>
          <a:stretch/>
        </p:blipFill>
        <p:spPr>
          <a:xfrm>
            <a:off x="7700925" y="545300"/>
            <a:ext cx="789324" cy="76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253" name="Google Shape;253;p33" title="IMG_20251113_11534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4913" y="885275"/>
            <a:ext cx="3683599" cy="368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3" title="IMG20251113115211-removebg-preview.png"/>
          <p:cNvPicPr preferRelativeResize="0"/>
          <p:nvPr/>
        </p:nvPicPr>
        <p:blipFill rotWithShape="1">
          <a:blip r:embed="rId4">
            <a:alphaModFix/>
          </a:blip>
          <a:srcRect b="18597" l="19596" r="24011" t="8585"/>
          <a:stretch/>
        </p:blipFill>
        <p:spPr>
          <a:xfrm>
            <a:off x="7700925" y="545300"/>
            <a:ext cx="789324" cy="76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3" title="IMG_20251126_104133.jpg"/>
          <p:cNvPicPr preferRelativeResize="0"/>
          <p:nvPr/>
        </p:nvPicPr>
        <p:blipFill rotWithShape="1">
          <a:blip r:embed="rId5">
            <a:alphaModFix/>
          </a:blip>
          <a:srcRect b="0" l="14719" r="14414" t="4470"/>
          <a:stretch/>
        </p:blipFill>
        <p:spPr>
          <a:xfrm>
            <a:off x="1019500" y="226025"/>
            <a:ext cx="2028500" cy="469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1.4.1. Proceso en BlocksCAD_Sebastián</a:t>
            </a:r>
            <a:endParaRPr/>
          </a:p>
        </p:txBody>
      </p:sp>
      <p:sp>
        <p:nvSpPr>
          <p:cNvPr id="261" name="Google Shape;261;p3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262" name="Google Shape;26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9675" y="1131800"/>
            <a:ext cx="2867750" cy="301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4"/>
          <p:cNvPicPr preferRelativeResize="0"/>
          <p:nvPr/>
        </p:nvPicPr>
        <p:blipFill rotWithShape="1">
          <a:blip r:embed="rId4">
            <a:alphaModFix/>
          </a:blip>
          <a:srcRect b="0" l="0" r="5873" t="0"/>
          <a:stretch/>
        </p:blipFill>
        <p:spPr>
          <a:xfrm>
            <a:off x="5703250" y="1131788"/>
            <a:ext cx="2973974" cy="35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4"/>
          <p:cNvSpPr txBox="1"/>
          <p:nvPr/>
        </p:nvSpPr>
        <p:spPr>
          <a:xfrm>
            <a:off x="390925" y="1131750"/>
            <a:ext cx="2008500" cy="301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2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Primeiro, creei este bocexo con cubos e cilindros (con 6 lados para que sexan hexágonos).</a:t>
            </a:r>
            <a:endParaRPr sz="22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65" name="Google Shape;265;p34" title="Sebastián.gif"/>
          <p:cNvPicPr preferRelativeResize="0"/>
          <p:nvPr/>
        </p:nvPicPr>
        <p:blipFill rotWithShape="1">
          <a:blip r:embed="rId5">
            <a:alphaModFix/>
          </a:blip>
          <a:srcRect b="0" l="14369" r="27966" t="0"/>
          <a:stretch/>
        </p:blipFill>
        <p:spPr>
          <a:xfrm>
            <a:off x="7821725" y="445025"/>
            <a:ext cx="752899" cy="73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1.4.2. Proceso en BlocksCAD_Sebastián</a:t>
            </a:r>
            <a:endParaRPr/>
          </a:p>
        </p:txBody>
      </p:sp>
      <p:sp>
        <p:nvSpPr>
          <p:cNvPr id="271" name="Google Shape;271;p3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272" name="Google Shape;272;p35"/>
          <p:cNvSpPr txBox="1"/>
          <p:nvPr/>
        </p:nvSpPr>
        <p:spPr>
          <a:xfrm>
            <a:off x="311700" y="318425"/>
            <a:ext cx="5468100" cy="23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2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Despois, dupliquei a unión deses compoñentes anteriores e modifiqueino para que se xunten.</a:t>
            </a:r>
            <a:endParaRPr sz="22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73" name="Google Shape;27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5425" y="1798700"/>
            <a:ext cx="2714325" cy="316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3000" y="1277450"/>
            <a:ext cx="2919300" cy="362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200" y="2811025"/>
            <a:ext cx="2217999" cy="218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1.4.2. Proceso en BlocksCAD_Sebastián</a:t>
            </a:r>
            <a:endParaRPr/>
          </a:p>
        </p:txBody>
      </p:sp>
      <p:sp>
        <p:nvSpPr>
          <p:cNvPr id="281" name="Google Shape;281;p3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282" name="Google Shape;282;p36"/>
          <p:cNvSpPr txBox="1"/>
          <p:nvPr/>
        </p:nvSpPr>
        <p:spPr>
          <a:xfrm>
            <a:off x="311700" y="1185475"/>
            <a:ext cx="3107100" cy="118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Mesmo proceso: duplicamos para rotalo en horizontal e formar a base da figura.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83" name="Google Shape;28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6975" y="1017725"/>
            <a:ext cx="5077925" cy="39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575" y="2440525"/>
            <a:ext cx="2522575" cy="2472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1.4.3. Proceso en BlocksCAD_Sebastián</a:t>
            </a:r>
            <a:endParaRPr/>
          </a:p>
        </p:txBody>
      </p:sp>
      <p:sp>
        <p:nvSpPr>
          <p:cNvPr id="290" name="Google Shape;290;p3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291" name="Google Shape;291;p37"/>
          <p:cNvSpPr txBox="1"/>
          <p:nvPr/>
        </p:nvSpPr>
        <p:spPr>
          <a:xfrm>
            <a:off x="5150150" y="500575"/>
            <a:ext cx="26229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000">
                <a:solidFill>
                  <a:srgbClr val="FF0000"/>
                </a:solidFill>
                <a:latin typeface="Average"/>
                <a:ea typeface="Average"/>
                <a:cs typeface="Average"/>
                <a:sym typeface="Average"/>
              </a:rPr>
              <a:t>Esta é a parte máis difícil.</a:t>
            </a:r>
            <a:endParaRPr b="1" sz="2000">
              <a:solidFill>
                <a:srgbClr val="FF00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92" name="Google Shape;292;p37"/>
          <p:cNvSpPr txBox="1"/>
          <p:nvPr/>
        </p:nvSpPr>
        <p:spPr>
          <a:xfrm>
            <a:off x="173725" y="816300"/>
            <a:ext cx="3536400" cy="13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200" u="sng">
                <a:solidFill>
                  <a:srgbClr val="CCCCCC"/>
                </a:solidFill>
                <a:latin typeface="Average"/>
                <a:ea typeface="Average"/>
                <a:cs typeface="Average"/>
                <a:sym typeface="Average"/>
              </a:rPr>
              <a:t>Crear os hexágonos que quedan e calcular con precisión o ángulo, posición.</a:t>
            </a:r>
            <a:endParaRPr sz="2200" u="sng">
              <a:solidFill>
                <a:srgbClr val="CCCCCC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93" name="Google Shape;29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5524" y="1161550"/>
            <a:ext cx="5056776" cy="3628426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7"/>
          <p:cNvSpPr txBox="1"/>
          <p:nvPr/>
        </p:nvSpPr>
        <p:spPr>
          <a:xfrm>
            <a:off x="173725" y="2304075"/>
            <a:ext cx="1808100" cy="256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solidFill>
                  <a:srgbClr val="CCCCCC"/>
                </a:solidFill>
                <a:latin typeface="Average"/>
                <a:ea typeface="Average"/>
                <a:cs typeface="Average"/>
                <a:sym typeface="Average"/>
              </a:rPr>
              <a:t>A continuación colorear a figura ao noso gusto </a:t>
            </a:r>
            <a:r>
              <a:rPr i="1" lang="es-419" sz="2100">
                <a:solidFill>
                  <a:srgbClr val="CCCCCC"/>
                </a:solidFill>
                <a:latin typeface="Average"/>
                <a:ea typeface="Average"/>
                <a:cs typeface="Average"/>
                <a:sym typeface="Average"/>
              </a:rPr>
              <a:t>(neste caso desta forma)</a:t>
            </a:r>
            <a:endParaRPr i="1" sz="2100">
              <a:solidFill>
                <a:srgbClr val="CCCCCC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95" name="Google Shape;29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1825" y="2511024"/>
            <a:ext cx="2019825" cy="198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1.4.4. </a:t>
            </a:r>
            <a:r>
              <a:rPr lang="es-419"/>
              <a:t>Proceso en BlocksCAD_Sebastián</a:t>
            </a:r>
            <a:endParaRPr/>
          </a:p>
        </p:txBody>
      </p:sp>
      <p:sp>
        <p:nvSpPr>
          <p:cNvPr id="301" name="Google Shape;301;p3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302" name="Google Shape;302;p38"/>
          <p:cNvPicPr preferRelativeResize="0"/>
          <p:nvPr/>
        </p:nvPicPr>
        <p:blipFill rotWithShape="1">
          <a:blip r:embed="rId3">
            <a:alphaModFix/>
          </a:blip>
          <a:srcRect b="-1436" l="855" r="53396" t="2396"/>
          <a:stretch/>
        </p:blipFill>
        <p:spPr>
          <a:xfrm>
            <a:off x="5756725" y="433363"/>
            <a:ext cx="3228876" cy="427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8"/>
          <p:cNvPicPr preferRelativeResize="0"/>
          <p:nvPr/>
        </p:nvPicPr>
        <p:blipFill rotWithShape="1">
          <a:blip r:embed="rId3">
            <a:alphaModFix/>
          </a:blip>
          <a:srcRect b="30138" l="62247" r="4697" t="13220"/>
          <a:stretch/>
        </p:blipFill>
        <p:spPr>
          <a:xfrm>
            <a:off x="311700" y="1252125"/>
            <a:ext cx="3099426" cy="316142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8"/>
          <p:cNvSpPr txBox="1"/>
          <p:nvPr/>
        </p:nvSpPr>
        <p:spPr>
          <a:xfrm>
            <a:off x="3556750" y="1599450"/>
            <a:ext cx="2069700" cy="262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2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Por último, duplicar toda a figura e facer todo máis pequeno para poner facer a diferencia e crear estes “portais”.</a:t>
            </a:r>
            <a:endParaRPr sz="22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 </a:t>
            </a:r>
            <a:endParaRPr/>
          </a:p>
        </p:txBody>
      </p:sp>
      <p:sp>
        <p:nvSpPr>
          <p:cNvPr id="310" name="Google Shape;310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-419"/>
              <a:t> </a:t>
            </a:r>
            <a:endParaRPr/>
          </a:p>
        </p:txBody>
      </p:sp>
      <p:sp>
        <p:nvSpPr>
          <p:cNvPr id="311" name="Google Shape;311;p3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312" name="Google Shape;312;p39" title="Sebastián.gif"/>
          <p:cNvPicPr preferRelativeResize="0"/>
          <p:nvPr/>
        </p:nvPicPr>
        <p:blipFill rotWithShape="1">
          <a:blip r:embed="rId3">
            <a:alphaModFix/>
          </a:blip>
          <a:srcRect b="0" l="13082" r="25755" t="0"/>
          <a:stretch/>
        </p:blipFill>
        <p:spPr>
          <a:xfrm>
            <a:off x="1042800" y="954175"/>
            <a:ext cx="3529191" cy="323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9" title="IMG20251113115859.jpg"/>
          <p:cNvPicPr preferRelativeResize="0"/>
          <p:nvPr/>
        </p:nvPicPr>
        <p:blipFill rotWithShape="1">
          <a:blip r:embed="rId4">
            <a:alphaModFix/>
          </a:blip>
          <a:srcRect b="5298" l="15724" r="10966" t="2722"/>
          <a:stretch/>
        </p:blipFill>
        <p:spPr>
          <a:xfrm>
            <a:off x="5028700" y="1002750"/>
            <a:ext cx="3438152" cy="323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 </a:t>
            </a:r>
            <a:endParaRPr/>
          </a:p>
        </p:txBody>
      </p:sp>
      <p:sp>
        <p:nvSpPr>
          <p:cNvPr id="319" name="Google Shape;319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-419"/>
              <a:t> </a:t>
            </a:r>
            <a:endParaRPr/>
          </a:p>
        </p:txBody>
      </p:sp>
      <p:sp>
        <p:nvSpPr>
          <p:cNvPr id="320" name="Google Shape;320;p4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321" name="Google Shape;321;p40" title="IMG2025112610164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5125" y="414087"/>
            <a:ext cx="5753748" cy="4315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2. Nome de Estróbilo</a:t>
            </a:r>
            <a:endParaRPr/>
          </a:p>
        </p:txBody>
      </p:sp>
      <p:sp>
        <p:nvSpPr>
          <p:cNvPr id="327" name="Google Shape;327;p41"/>
          <p:cNvSpPr txBox="1"/>
          <p:nvPr>
            <p:ph idx="1" type="body"/>
          </p:nvPr>
        </p:nvSpPr>
        <p:spPr>
          <a:xfrm>
            <a:off x="596375" y="1095600"/>
            <a:ext cx="5093700" cy="338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200"/>
              <a:t>O nome xurdiu inmediatamente despois de ser creado. </a:t>
            </a:r>
            <a:endParaRPr sz="2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2200"/>
              <a:t>Cando examinamos con detenimento o poliedro, a Cloe recordoulle á figura dunha piña. </a:t>
            </a:r>
            <a:endParaRPr sz="2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2200"/>
              <a:t>Pero un nome como piña non cadraba cun poliedro tan peculiar….,.</a:t>
            </a:r>
            <a:endParaRPr sz="2200"/>
          </a:p>
        </p:txBody>
      </p:sp>
      <p:cxnSp>
        <p:nvCxnSpPr>
          <p:cNvPr id="328" name="Google Shape;328;p41"/>
          <p:cNvCxnSpPr/>
          <p:nvPr/>
        </p:nvCxnSpPr>
        <p:spPr>
          <a:xfrm>
            <a:off x="6619800" y="4216875"/>
            <a:ext cx="196200" cy="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9" name="Google Shape;329;p4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330" name="Google Shape;330;p41"/>
          <p:cNvSpPr txBox="1"/>
          <p:nvPr/>
        </p:nvSpPr>
        <p:spPr>
          <a:xfrm>
            <a:off x="899975" y="3616400"/>
            <a:ext cx="7067700" cy="12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331" name="Google Shape;331;p41" title="pinadeavion-scaled-qz2fwu4ts97jholes7910d4v7iz6kt21eew6x58528-removebg-pre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830419">
            <a:off x="5197875" y="666750"/>
            <a:ext cx="3841076" cy="307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 title="cloehueco1.gif"/>
          <p:cNvPicPr preferRelativeResize="0"/>
          <p:nvPr/>
        </p:nvPicPr>
        <p:blipFill rotWithShape="1">
          <a:blip r:embed="rId3">
            <a:alphaModFix/>
          </a:blip>
          <a:srcRect b="0" l="11827" r="17600" t="0"/>
          <a:stretch/>
        </p:blipFill>
        <p:spPr>
          <a:xfrm>
            <a:off x="5530750" y="2386375"/>
            <a:ext cx="2424550" cy="1926300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6" name="Google Shape;76;p15" title="Sebastián.gif"/>
          <p:cNvPicPr preferRelativeResize="0"/>
          <p:nvPr/>
        </p:nvPicPr>
        <p:blipFill rotWithShape="1">
          <a:blip r:embed="rId4">
            <a:alphaModFix/>
          </a:blip>
          <a:srcRect b="0" l="0" r="20369" t="0"/>
          <a:stretch/>
        </p:blipFill>
        <p:spPr>
          <a:xfrm>
            <a:off x="1088500" y="2453325"/>
            <a:ext cx="2640650" cy="18593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3832700" y="2560250"/>
            <a:ext cx="1594500" cy="61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8" name="Google Shape;78;p15"/>
          <p:cNvSpPr txBox="1"/>
          <p:nvPr>
            <p:ph idx="1" type="subTitle"/>
          </p:nvPr>
        </p:nvSpPr>
        <p:spPr>
          <a:xfrm>
            <a:off x="984975" y="609875"/>
            <a:ext cx="6849000" cy="37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200"/>
              <a:t>Este peculiar poliedro xurdiu como Reto de deseño 3D nas sesións de Tecnoloxía. </a:t>
            </a:r>
            <a:endParaRPr sz="2200"/>
          </a:p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200"/>
              <a:t>Cloe programou a primeira figura e despois xurdiron outras variacións. </a:t>
            </a:r>
            <a:endParaRPr sz="2200"/>
          </a:p>
        </p:txBody>
      </p:sp>
      <p:pic>
        <p:nvPicPr>
          <p:cNvPr id="79" name="Google Shape;79;p15" title="IMG_20251011_153849-removebg-preview.png"/>
          <p:cNvPicPr preferRelativeResize="0"/>
          <p:nvPr/>
        </p:nvPicPr>
        <p:blipFill rotWithShape="1">
          <a:blip r:embed="rId5">
            <a:alphaModFix/>
          </a:blip>
          <a:srcRect b="36694" l="-3816" r="64433" t="2311"/>
          <a:stretch/>
        </p:blipFill>
        <p:spPr>
          <a:xfrm>
            <a:off x="7059000" y="2664325"/>
            <a:ext cx="2085000" cy="232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 title="IMG_20251011_153849-removebg-preview.png"/>
          <p:cNvPicPr preferRelativeResize="0"/>
          <p:nvPr/>
        </p:nvPicPr>
        <p:blipFill rotWithShape="1">
          <a:blip r:embed="rId5">
            <a:alphaModFix/>
          </a:blip>
          <a:srcRect b="67284" l="36192" r="40654" t="0"/>
          <a:stretch/>
        </p:blipFill>
        <p:spPr>
          <a:xfrm>
            <a:off x="352000" y="2082137"/>
            <a:ext cx="923500" cy="97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 title="IMG_20251011_153849-removebg-preview.png"/>
          <p:cNvPicPr preferRelativeResize="0"/>
          <p:nvPr/>
        </p:nvPicPr>
        <p:blipFill rotWithShape="1">
          <a:blip r:embed="rId5">
            <a:alphaModFix/>
          </a:blip>
          <a:srcRect b="79358" l="78138" r="-17330" t="-13567"/>
          <a:stretch/>
        </p:blipFill>
        <p:spPr>
          <a:xfrm>
            <a:off x="6182250" y="405792"/>
            <a:ext cx="5495925" cy="141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 title="IMG_20251011_153849-removebg-preview.png"/>
          <p:cNvPicPr preferRelativeResize="0"/>
          <p:nvPr/>
        </p:nvPicPr>
        <p:blipFill rotWithShape="1">
          <a:blip r:embed="rId5">
            <a:alphaModFix/>
          </a:blip>
          <a:srcRect b="65790" l="58648" r="15966" t="0"/>
          <a:stretch/>
        </p:blipFill>
        <p:spPr>
          <a:xfrm>
            <a:off x="3729150" y="3119225"/>
            <a:ext cx="1395099" cy="141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 title="IMG_20251011_153849-removebg-preview.png"/>
          <p:cNvPicPr preferRelativeResize="0"/>
          <p:nvPr/>
        </p:nvPicPr>
        <p:blipFill rotWithShape="1">
          <a:blip r:embed="rId5">
            <a:alphaModFix/>
          </a:blip>
          <a:srcRect b="32503" l="36484" r="37767" t="30510"/>
          <a:stretch/>
        </p:blipFill>
        <p:spPr>
          <a:xfrm>
            <a:off x="4773775" y="2082135"/>
            <a:ext cx="1058000" cy="1140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 title="IMG_20251011_153849-removebg-preview.png"/>
          <p:cNvPicPr preferRelativeResize="0"/>
          <p:nvPr/>
        </p:nvPicPr>
        <p:blipFill rotWithShape="1">
          <a:blip r:embed="rId5">
            <a:alphaModFix/>
          </a:blip>
          <a:srcRect b="28068" l="64225" r="0" t="34387"/>
          <a:stretch/>
        </p:blipFill>
        <p:spPr>
          <a:xfrm>
            <a:off x="1088500" y="4049623"/>
            <a:ext cx="1058000" cy="833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2. Nome de Estróbilo</a:t>
            </a:r>
            <a:endParaRPr/>
          </a:p>
        </p:txBody>
      </p:sp>
      <p:sp>
        <p:nvSpPr>
          <p:cNvPr id="337" name="Google Shape;337;p42"/>
          <p:cNvSpPr txBox="1"/>
          <p:nvPr>
            <p:ph idx="1" type="body"/>
          </p:nvPr>
        </p:nvSpPr>
        <p:spPr>
          <a:xfrm>
            <a:off x="596375" y="1095600"/>
            <a:ext cx="4609200" cy="131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-419" sz="2200"/>
              <a:t>Entón indagamos no dicionario na procura dun nome á altura de tal creación.</a:t>
            </a:r>
            <a:endParaRPr sz="2200"/>
          </a:p>
        </p:txBody>
      </p:sp>
      <p:cxnSp>
        <p:nvCxnSpPr>
          <p:cNvPr id="338" name="Google Shape;338;p42"/>
          <p:cNvCxnSpPr>
            <a:stCxn id="339" idx="1"/>
          </p:cNvCxnSpPr>
          <p:nvPr/>
        </p:nvCxnSpPr>
        <p:spPr>
          <a:xfrm>
            <a:off x="4275950" y="3612950"/>
            <a:ext cx="196200" cy="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0" name="Google Shape;340;p4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341" name="Google Shape;341;p42"/>
          <p:cNvSpPr txBox="1"/>
          <p:nvPr/>
        </p:nvSpPr>
        <p:spPr>
          <a:xfrm>
            <a:off x="733000" y="2298425"/>
            <a:ext cx="4832700" cy="13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-419" sz="22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E quen busca sempre atopa, </a:t>
            </a:r>
            <a:r>
              <a:rPr b="1" lang="es-419" sz="22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Estróbilo</a:t>
            </a:r>
            <a:r>
              <a:rPr lang="es-419" sz="22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 polo seu significado foi a nosa escolla  para o  noso poliedro favorito.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339" name="Google Shape;339;p42" title="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5950" y="3165625"/>
            <a:ext cx="1192125" cy="89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2" title="pine-cone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8075" y="673175"/>
            <a:ext cx="3261025" cy="2858557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2"/>
          <p:cNvSpPr txBox="1"/>
          <p:nvPr/>
        </p:nvSpPr>
        <p:spPr>
          <a:xfrm>
            <a:off x="720575" y="3963225"/>
            <a:ext cx="7769700" cy="6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u="sng">
                <a:solidFill>
                  <a:srgbClr val="66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Na RAG: ESTRÓBILO</a:t>
            </a:r>
            <a:r>
              <a:rPr lang="es-419" sz="180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: Froito das coníferas, formado por un eixe central rodeado dunha especie de escamas que encerran as sementes.</a:t>
            </a:r>
            <a:endParaRPr sz="24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3. Problemas na construcción</a:t>
            </a:r>
            <a:endParaRPr/>
          </a:p>
        </p:txBody>
      </p:sp>
      <p:sp>
        <p:nvSpPr>
          <p:cNvPr id="349" name="Google Shape;349;p43"/>
          <p:cNvSpPr txBox="1"/>
          <p:nvPr>
            <p:ph idx="1" type="body"/>
          </p:nvPr>
        </p:nvSpPr>
        <p:spPr>
          <a:xfrm>
            <a:off x="379875" y="1095600"/>
            <a:ext cx="5378400" cy="131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200"/>
              <a:t>No deseño en Blockscad. foi complicado calcular as medidas exactas e ao non ser un poliedro regular foi mais difícil crealo.</a:t>
            </a:r>
            <a:endParaRPr sz="2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2200"/>
              <a:t>A programación en Blockscad foi complexa, tivemos que aprender a programalo.</a:t>
            </a:r>
            <a:endParaRPr sz="2200"/>
          </a:p>
        </p:txBody>
      </p:sp>
      <p:cxnSp>
        <p:nvCxnSpPr>
          <p:cNvPr id="350" name="Google Shape;350;p43"/>
          <p:cNvCxnSpPr>
            <a:stCxn id="351" idx="1"/>
          </p:cNvCxnSpPr>
          <p:nvPr/>
        </p:nvCxnSpPr>
        <p:spPr>
          <a:xfrm>
            <a:off x="4460165" y="3501865"/>
            <a:ext cx="196200" cy="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2" name="Google Shape;352;p4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353" name="Google Shape;353;p43"/>
          <p:cNvSpPr txBox="1"/>
          <p:nvPr/>
        </p:nvSpPr>
        <p:spPr>
          <a:xfrm>
            <a:off x="461275" y="3501875"/>
            <a:ext cx="4962600" cy="13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-419" sz="22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Na </a:t>
            </a:r>
            <a:r>
              <a:rPr b="1" lang="es-419" sz="22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impresión 3d</a:t>
            </a:r>
            <a:r>
              <a:rPr lang="es-419" sz="22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 son necesarios soportes e ao sacalos algunhas das pezas rompen con facilidade.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354" name="Google Shape;354;p43" title="IMG2025100808223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8125" y="3002675"/>
            <a:ext cx="2314450" cy="173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3" title="Poliedro Rube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0600" y="703325"/>
            <a:ext cx="3311701" cy="1550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4. Tipo de Poliedro.</a:t>
            </a:r>
            <a:endParaRPr/>
          </a:p>
        </p:txBody>
      </p:sp>
      <p:sp>
        <p:nvSpPr>
          <p:cNvPr id="361" name="Google Shape;361;p44"/>
          <p:cNvSpPr txBox="1"/>
          <p:nvPr>
            <p:ph idx="1" type="body"/>
          </p:nvPr>
        </p:nvSpPr>
        <p:spPr>
          <a:xfrm>
            <a:off x="499225" y="930475"/>
            <a:ext cx="6324000" cy="14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s-419" sz="17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Un </a:t>
            </a:r>
            <a:r>
              <a:rPr b="1" i="1" lang="es-419" sz="17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poliedro regular</a:t>
            </a:r>
            <a:r>
              <a:rPr i="1" lang="es-419" sz="17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é un corpo xeométrico no que as súas  caras son todas polígonos regulares iguais, e todas as caras e ángulos poliédricos son tamén iguais entre sí</a:t>
            </a:r>
            <a:r>
              <a:rPr lang="es-419" sz="17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419" sz="2200"/>
              <a:t>.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200"/>
              <a:t>Estróbilo</a:t>
            </a:r>
            <a:r>
              <a:rPr lang="es-419" sz="2200"/>
              <a:t>  ten un tipo de cara non regular: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200"/>
              <a:t>a cara cun cadrado rodeado de triángulos con ángulos diferentes aos do resto da figura, non é un un poliedro regular 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200"/>
              <a:t>… pero é un poliedro moi elegante.</a:t>
            </a:r>
            <a:endParaRPr sz="2200"/>
          </a:p>
        </p:txBody>
      </p:sp>
      <p:sp>
        <p:nvSpPr>
          <p:cNvPr id="362" name="Google Shape;362;p4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363" name="Google Shape;363;p44" title="IMG_20251126_104133.jpg"/>
          <p:cNvPicPr preferRelativeResize="0"/>
          <p:nvPr/>
        </p:nvPicPr>
        <p:blipFill rotWithShape="1">
          <a:blip r:embed="rId3">
            <a:alphaModFix/>
          </a:blip>
          <a:srcRect b="5004" l="22986" r="23394" t="4995"/>
          <a:stretch/>
        </p:blipFill>
        <p:spPr>
          <a:xfrm>
            <a:off x="6882175" y="423675"/>
            <a:ext cx="1408625" cy="429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4. Tipo de Poliedro.</a:t>
            </a:r>
            <a:endParaRPr/>
          </a:p>
        </p:txBody>
      </p:sp>
      <p:sp>
        <p:nvSpPr>
          <p:cNvPr id="369" name="Google Shape;369;p45"/>
          <p:cNvSpPr txBox="1"/>
          <p:nvPr>
            <p:ph idx="1" type="body"/>
          </p:nvPr>
        </p:nvSpPr>
        <p:spPr>
          <a:xfrm>
            <a:off x="5358875" y="589225"/>
            <a:ext cx="3038400" cy="2612400"/>
          </a:xfrm>
          <a:prstGeom prst="rect">
            <a:avLst/>
          </a:prstGeom>
          <a:solidFill>
            <a:srgbClr val="351C75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200"/>
              <a:t>Estróbilo</a:t>
            </a:r>
            <a:r>
              <a:rPr lang="es-419" sz="2200"/>
              <a:t>  ten: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200"/>
              <a:t>Caras hexagonais: 12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200"/>
              <a:t>Caras cadradas: 6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200"/>
              <a:t>Se tivera triángulos: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200"/>
              <a:t>Equilateros: 8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200"/>
              <a:t>Isósceles: 24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370" name="Google Shape;370;p4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371" name="Google Shape;371;p45"/>
          <p:cNvSpPr txBox="1"/>
          <p:nvPr/>
        </p:nvSpPr>
        <p:spPr>
          <a:xfrm>
            <a:off x="515725" y="1162875"/>
            <a:ext cx="4444500" cy="2174700"/>
          </a:xfrm>
          <a:prstGeom prst="rect">
            <a:avLst/>
          </a:prstGeom>
          <a:solidFill>
            <a:srgbClr val="351C7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Nome técnico: ambo(), derivados de</a:t>
            </a:r>
            <a:endParaRPr sz="20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140. ambo </a:t>
            </a:r>
            <a:r>
              <a:rPr lang="es-419" sz="2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(</a:t>
            </a:r>
            <a:r>
              <a:rPr lang="es-419" sz="2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EquilateralChamferedCube)</a:t>
            </a:r>
            <a:endParaRPr sz="20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Só ten UN tipo de cara non regular, son regulares todas menos unha e só ten 2 tipos de vértices distintos, </a:t>
            </a:r>
            <a:endParaRPr sz="20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2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372" name="Google Shape;372;p45" title="IMG20251113115211-removebg-pre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0050" y="2319925"/>
            <a:ext cx="4050425" cy="303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5" title="IMG_20251126_104133.jpg"/>
          <p:cNvPicPr preferRelativeResize="0"/>
          <p:nvPr/>
        </p:nvPicPr>
        <p:blipFill rotWithShape="1">
          <a:blip r:embed="rId4">
            <a:alphaModFix/>
          </a:blip>
          <a:srcRect b="5004" l="22986" r="23394" t="4995"/>
          <a:stretch/>
        </p:blipFill>
        <p:spPr>
          <a:xfrm rot="-5400000">
            <a:off x="1768125" y="2690987"/>
            <a:ext cx="1063076" cy="3242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5" title="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3887" y="3482725"/>
            <a:ext cx="2499589" cy="187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1.1.1. Proceso en BlocksCAD_Cloe</a:t>
            </a:r>
            <a:endParaRPr/>
          </a:p>
        </p:txBody>
      </p:sp>
      <p:pic>
        <p:nvPicPr>
          <p:cNvPr id="90" name="Google Shape;90;p16"/>
          <p:cNvPicPr preferRelativeResize="0"/>
          <p:nvPr/>
        </p:nvPicPr>
        <p:blipFill rotWithShape="1">
          <a:blip r:embed="rId3">
            <a:alphaModFix/>
          </a:blip>
          <a:srcRect b="9420" l="52845" r="0" t="0"/>
          <a:stretch/>
        </p:blipFill>
        <p:spPr>
          <a:xfrm>
            <a:off x="705225" y="1466375"/>
            <a:ext cx="3436826" cy="30945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4853575" y="775500"/>
            <a:ext cx="3223500" cy="16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Average"/>
              <a:buChar char="●"/>
            </a:pPr>
            <a:r>
              <a:rPr lang="es-419" sz="22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E</a:t>
            </a:r>
            <a:r>
              <a:rPr lang="es-419" sz="22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strutura coas formas cadradas coma se fose o esqueleto.</a:t>
            </a:r>
            <a:endParaRPr sz="22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6750" y="2177650"/>
            <a:ext cx="2897181" cy="2444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94" name="Google Shape;94;p16" title="estrobilorosa.gif"/>
          <p:cNvPicPr preferRelativeResize="0"/>
          <p:nvPr/>
        </p:nvPicPr>
        <p:blipFill rotWithShape="1">
          <a:blip r:embed="rId5">
            <a:alphaModFix/>
          </a:blip>
          <a:srcRect b="0" l="0" r="30376" t="0"/>
          <a:stretch/>
        </p:blipFill>
        <p:spPr>
          <a:xfrm>
            <a:off x="8055050" y="272075"/>
            <a:ext cx="777249" cy="62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1.1.2. Proceso </a:t>
            </a:r>
            <a:r>
              <a:rPr lang="es-419"/>
              <a:t>en BlocksCAD  de CLOE </a:t>
            </a:r>
            <a:endParaRPr/>
          </a:p>
        </p:txBody>
      </p:sp>
      <p:sp>
        <p:nvSpPr>
          <p:cNvPr id="100" name="Google Shape;100;p17"/>
          <p:cNvSpPr txBox="1"/>
          <p:nvPr/>
        </p:nvSpPr>
        <p:spPr>
          <a:xfrm>
            <a:off x="4610872" y="843175"/>
            <a:ext cx="3444300" cy="16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Average"/>
              <a:buChar char="●"/>
            </a:pPr>
            <a:r>
              <a:rPr lang="es-419" sz="22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Hexágonos nas direccións</a:t>
            </a:r>
            <a:r>
              <a:rPr lang="es-419" sz="22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r>
              <a:rPr lang="es-419" sz="22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correctas.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4A4A4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01" name="Google Shape;101;p17"/>
          <p:cNvPicPr preferRelativeResize="0"/>
          <p:nvPr/>
        </p:nvPicPr>
        <p:blipFill rotWithShape="1">
          <a:blip r:embed="rId3">
            <a:alphaModFix/>
          </a:blip>
          <a:srcRect b="2259" l="64198" r="0" t="8764"/>
          <a:stretch/>
        </p:blipFill>
        <p:spPr>
          <a:xfrm>
            <a:off x="498275" y="1157475"/>
            <a:ext cx="3710550" cy="347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1987" y="1872950"/>
            <a:ext cx="3278275" cy="275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104" name="Google Shape;104;p17" title="estrobilorosa.gif"/>
          <p:cNvPicPr preferRelativeResize="0"/>
          <p:nvPr/>
        </p:nvPicPr>
        <p:blipFill rotWithShape="1">
          <a:blip r:embed="rId5">
            <a:alphaModFix/>
          </a:blip>
          <a:srcRect b="0" l="0" r="30376" t="0"/>
          <a:stretch/>
        </p:blipFill>
        <p:spPr>
          <a:xfrm>
            <a:off x="8055050" y="272075"/>
            <a:ext cx="777249" cy="62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1.1.3. Proceso en BlocksCAD  de CLOE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8"/>
          <p:cNvSpPr txBox="1"/>
          <p:nvPr/>
        </p:nvSpPr>
        <p:spPr>
          <a:xfrm>
            <a:off x="4955875" y="551900"/>
            <a:ext cx="3278700" cy="23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Average"/>
              <a:buChar char="●"/>
            </a:pPr>
            <a:r>
              <a:rPr lang="es-419" sz="22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Poñemos diferentes cores  para diferenciar as partes.</a:t>
            </a:r>
            <a:endParaRPr sz="22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4A4A4A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11" name="Google Shape;111;p18"/>
          <p:cNvPicPr preferRelativeResize="0"/>
          <p:nvPr/>
        </p:nvPicPr>
        <p:blipFill rotWithShape="1">
          <a:blip r:embed="rId3">
            <a:alphaModFix/>
          </a:blip>
          <a:srcRect b="-1539" l="54204" r="0" t="1540"/>
          <a:stretch/>
        </p:blipFill>
        <p:spPr>
          <a:xfrm>
            <a:off x="643875" y="1301459"/>
            <a:ext cx="3928125" cy="3564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4150" y="1867418"/>
            <a:ext cx="2916100" cy="293113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114" name="Google Shape;114;p18" title="estrobilorosa.gif"/>
          <p:cNvPicPr preferRelativeResize="0"/>
          <p:nvPr/>
        </p:nvPicPr>
        <p:blipFill rotWithShape="1">
          <a:blip r:embed="rId5">
            <a:alphaModFix/>
          </a:blip>
          <a:srcRect b="0" l="0" r="30376" t="0"/>
          <a:stretch/>
        </p:blipFill>
        <p:spPr>
          <a:xfrm>
            <a:off x="8055050" y="272075"/>
            <a:ext cx="777249" cy="62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1.1.4. Proceso en BlocksCAD  de CLOE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9"/>
          <p:cNvSpPr txBox="1"/>
          <p:nvPr/>
        </p:nvSpPr>
        <p:spPr>
          <a:xfrm>
            <a:off x="4737275" y="804175"/>
            <a:ext cx="40194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Average"/>
              <a:buChar char="●"/>
            </a:pPr>
            <a:r>
              <a:rPr lang="es-419" sz="2200">
                <a:solidFill>
                  <a:schemeClr val="accent3"/>
                </a:solidFill>
                <a:highlight>
                  <a:srgbClr val="37474F"/>
                </a:highlight>
                <a:latin typeface="Average"/>
                <a:ea typeface="Average"/>
                <a:cs typeface="Average"/>
                <a:sym typeface="Average"/>
              </a:rPr>
              <a:t>Tamaño dos cubos e dos hexágonos para que as puntas das formas coincidan.</a:t>
            </a:r>
            <a:endParaRPr sz="2200">
              <a:solidFill>
                <a:schemeClr val="accent3"/>
              </a:solidFill>
              <a:highlight>
                <a:srgbClr val="37474F"/>
              </a:highlight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4A4A4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21" name="Google Shape;121;p19"/>
          <p:cNvPicPr preferRelativeResize="0"/>
          <p:nvPr/>
        </p:nvPicPr>
        <p:blipFill rotWithShape="1">
          <a:blip r:embed="rId3">
            <a:alphaModFix/>
          </a:blip>
          <a:srcRect b="0" l="52914" r="0" t="10249"/>
          <a:stretch/>
        </p:blipFill>
        <p:spPr>
          <a:xfrm>
            <a:off x="5157100" y="2237100"/>
            <a:ext cx="3208200" cy="229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850" y="1476375"/>
            <a:ext cx="4089575" cy="30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124" name="Google Shape;124;p19" title="estrobilorosa.gif"/>
          <p:cNvPicPr preferRelativeResize="0"/>
          <p:nvPr/>
        </p:nvPicPr>
        <p:blipFill rotWithShape="1">
          <a:blip r:embed="rId5">
            <a:alphaModFix/>
          </a:blip>
          <a:srcRect b="0" l="0" r="30376" t="0"/>
          <a:stretch/>
        </p:blipFill>
        <p:spPr>
          <a:xfrm>
            <a:off x="8055050" y="272075"/>
            <a:ext cx="777249" cy="62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1.1.5.  Proceso en BlocksCAD  de CLOE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050" y="1116150"/>
            <a:ext cx="5940250" cy="3673476"/>
          </a:xfrm>
          <a:prstGeom prst="rect">
            <a:avLst/>
          </a:prstGeom>
          <a:noFill/>
          <a:ln cap="flat" cmpd="sng" w="9525">
            <a:solidFill>
              <a:srgbClr val="EEEEEE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131" name="Google Shape;131;p20"/>
          <p:cNvSpPr txBox="1"/>
          <p:nvPr/>
        </p:nvSpPr>
        <p:spPr>
          <a:xfrm>
            <a:off x="6339300" y="588425"/>
            <a:ext cx="2259600" cy="28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50800" marR="508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accent3"/>
                </a:solidFill>
                <a:highlight>
                  <a:srgbClr val="37474F"/>
                </a:highlight>
                <a:latin typeface="Average"/>
                <a:ea typeface="Average"/>
                <a:cs typeface="Average"/>
                <a:sym typeface="Average"/>
              </a:rPr>
              <a:t>AS VARIANTES:</a:t>
            </a:r>
            <a:endParaRPr sz="1800">
              <a:solidFill>
                <a:schemeClr val="accent3"/>
              </a:solidFill>
              <a:highlight>
                <a:srgbClr val="37474F"/>
              </a:highlight>
              <a:latin typeface="Average"/>
              <a:ea typeface="Average"/>
              <a:cs typeface="Average"/>
              <a:sym typeface="Average"/>
            </a:endParaRPr>
          </a:p>
          <a:p>
            <a:pPr indent="0" lvl="0" marL="50800" marR="50800" rtl="0"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s-419" sz="2200">
                <a:solidFill>
                  <a:schemeClr val="accent3"/>
                </a:solidFill>
                <a:highlight>
                  <a:srgbClr val="37474F"/>
                </a:highlight>
                <a:latin typeface="Average"/>
                <a:ea typeface="Average"/>
                <a:cs typeface="Average"/>
                <a:sym typeface="Average"/>
              </a:rPr>
              <a:t>Restar</a:t>
            </a:r>
            <a:r>
              <a:rPr lang="es-419" sz="2200">
                <a:solidFill>
                  <a:schemeClr val="accent3"/>
                </a:solidFill>
                <a:highlight>
                  <a:srgbClr val="37474F"/>
                </a:highlight>
                <a:latin typeface="Average"/>
                <a:ea typeface="Average"/>
                <a:cs typeface="Average"/>
                <a:sym typeface="Average"/>
              </a:rPr>
              <a:t> á figura unha esfera para facela por dentro baleira.</a:t>
            </a:r>
            <a:endParaRPr sz="2200">
              <a:solidFill>
                <a:schemeClr val="accent3"/>
              </a:solidFill>
              <a:highlight>
                <a:srgbClr val="37474F"/>
              </a:highlight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32" name="Google Shape;132;p2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133" name="Google Shape;133;p20" title="cloehueco3.gif"/>
          <p:cNvPicPr preferRelativeResize="0"/>
          <p:nvPr/>
        </p:nvPicPr>
        <p:blipFill rotWithShape="1">
          <a:blip r:embed="rId4">
            <a:alphaModFix/>
          </a:blip>
          <a:srcRect b="0" l="18422" r="24096" t="0"/>
          <a:stretch/>
        </p:blipFill>
        <p:spPr>
          <a:xfrm>
            <a:off x="6983825" y="3075000"/>
            <a:ext cx="1397475" cy="136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 title="estrobilorosa.gif"/>
          <p:cNvPicPr preferRelativeResize="0"/>
          <p:nvPr/>
        </p:nvPicPr>
        <p:blipFill rotWithShape="1">
          <a:blip r:embed="rId5">
            <a:alphaModFix/>
          </a:blip>
          <a:srcRect b="0" l="0" r="30376" t="0"/>
          <a:stretch/>
        </p:blipFill>
        <p:spPr>
          <a:xfrm>
            <a:off x="8055050" y="272075"/>
            <a:ext cx="777249" cy="62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1.1.6.Proceso </a:t>
            </a:r>
            <a:r>
              <a:rPr lang="es-419"/>
              <a:t>en BlocksCAD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75" y="1265599"/>
            <a:ext cx="5352025" cy="3131875"/>
          </a:xfrm>
          <a:prstGeom prst="rect">
            <a:avLst/>
          </a:prstGeom>
          <a:noFill/>
          <a:ln cap="flat" cmpd="sng" w="9525">
            <a:solidFill>
              <a:srgbClr val="EEEEEE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141" name="Google Shape;141;p21"/>
          <p:cNvSpPr txBox="1"/>
          <p:nvPr/>
        </p:nvSpPr>
        <p:spPr>
          <a:xfrm>
            <a:off x="6060925" y="597725"/>
            <a:ext cx="2946900" cy="245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50800" marR="50800" rtl="0"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s-419" sz="2200">
                <a:solidFill>
                  <a:schemeClr val="accent3"/>
                </a:solidFill>
                <a:highlight>
                  <a:srgbClr val="37474F"/>
                </a:highlight>
                <a:latin typeface="Average"/>
                <a:ea typeface="Average"/>
                <a:cs typeface="Average"/>
                <a:sym typeface="Average"/>
              </a:rPr>
              <a:t>Canto máis grande a esfera que se resta, máis baleiro queda.</a:t>
            </a:r>
            <a:endParaRPr sz="2200">
              <a:solidFill>
                <a:schemeClr val="accent3"/>
              </a:solidFill>
              <a:highlight>
                <a:srgbClr val="37474F"/>
              </a:highlight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42" name="Google Shape;142;p2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143" name="Google Shape;143;p21" title="Cloe-hueco.gif"/>
          <p:cNvPicPr preferRelativeResize="0"/>
          <p:nvPr/>
        </p:nvPicPr>
        <p:blipFill rotWithShape="1">
          <a:blip r:embed="rId4">
            <a:alphaModFix/>
          </a:blip>
          <a:srcRect b="6480" l="23027" r="25571" t="0"/>
          <a:stretch/>
        </p:blipFill>
        <p:spPr>
          <a:xfrm>
            <a:off x="6315924" y="2467950"/>
            <a:ext cx="2005025" cy="204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 title="cloehueco1.gif"/>
          <p:cNvPicPr preferRelativeResize="0"/>
          <p:nvPr/>
        </p:nvPicPr>
        <p:blipFill rotWithShape="1">
          <a:blip r:embed="rId5">
            <a:alphaModFix/>
          </a:blip>
          <a:srcRect b="5830" l="22292" r="25937" t="9431"/>
          <a:stretch/>
        </p:blipFill>
        <p:spPr>
          <a:xfrm>
            <a:off x="7866254" y="312420"/>
            <a:ext cx="623995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